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9" r:id="rId1"/>
  </p:sldMasterIdLst>
  <p:notesMasterIdLst>
    <p:notesMasterId r:id="rId18"/>
  </p:notesMasterIdLst>
  <p:handoutMasterIdLst>
    <p:handoutMasterId r:id="rId19"/>
  </p:handoutMasterIdLst>
  <p:sldIdLst>
    <p:sldId id="623" r:id="rId2"/>
    <p:sldId id="647" r:id="rId3"/>
    <p:sldId id="638" r:id="rId4"/>
    <p:sldId id="691" r:id="rId5"/>
    <p:sldId id="696" r:id="rId6"/>
    <p:sldId id="669" r:id="rId7"/>
    <p:sldId id="670" r:id="rId8"/>
    <p:sldId id="685" r:id="rId9"/>
    <p:sldId id="644" r:id="rId10"/>
    <p:sldId id="693" r:id="rId11"/>
    <p:sldId id="695" r:id="rId12"/>
    <p:sldId id="694" r:id="rId13"/>
    <p:sldId id="697" r:id="rId14"/>
    <p:sldId id="698" r:id="rId15"/>
    <p:sldId id="645" r:id="rId16"/>
    <p:sldId id="423" r:id="rId17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Previous Slides" id="{279B7BAE-CD8A-EC4D-8DA2-60D29228DB33}">
          <p14:sldIdLst>
            <p14:sldId id="623"/>
            <p14:sldId id="647"/>
            <p14:sldId id="638"/>
            <p14:sldId id="691"/>
            <p14:sldId id="696"/>
            <p14:sldId id="669"/>
            <p14:sldId id="670"/>
            <p14:sldId id="685"/>
            <p14:sldId id="644"/>
            <p14:sldId id="693"/>
            <p14:sldId id="695"/>
            <p14:sldId id="694"/>
            <p14:sldId id="697"/>
            <p14:sldId id="698"/>
            <p14:sldId id="645"/>
            <p14:sldId id="4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5FF"/>
    <a:srgbClr val="4BCEE3"/>
    <a:srgbClr val="110093"/>
    <a:srgbClr val="2B00EF"/>
    <a:srgbClr val="12008A"/>
    <a:srgbClr val="B19B2D"/>
    <a:srgbClr val="094FFB"/>
    <a:srgbClr val="2CA2E7"/>
    <a:srgbClr val="084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6"/>
    <p:restoredTop sz="87828" autoAdjust="0"/>
  </p:normalViewPr>
  <p:slideViewPr>
    <p:cSldViewPr snapToObjects="1">
      <p:cViewPr>
        <p:scale>
          <a:sx n="71" d="100"/>
          <a:sy n="71" d="100"/>
        </p:scale>
        <p:origin x="-984" y="-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2928" y="-12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87C92B-4408-9541-AD7E-BAE826FC3152}" type="datetimeFigureOut">
              <a:rPr lang="en-US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A144DF-3779-A94B-B2A0-3FE39235E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7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E883F5-A42C-2E4A-AA4E-35271570A810}" type="datetimeFigureOut">
              <a:rPr lang="en-US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EEDAC6-904C-CA49-8628-E4D7FF95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89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EEDAC6-904C-CA49-8628-E4D7FF95E2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6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change the world.</a:t>
            </a:r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Creative professional activity is about making the world a little bit better.</a:t>
            </a:r>
          </a:p>
          <a:p>
            <a:endParaRPr lang="en-US" baseline="0" dirty="0" smtClean="0"/>
          </a:p>
          <a:p>
            <a:r>
              <a:rPr lang="en-US" dirty="0" smtClean="0"/>
              <a:t>Archimedes</a:t>
            </a:r>
            <a:r>
              <a:rPr lang="en-US" baseline="0" dirty="0" smtClean="0"/>
              <a:t> also wanted to change the world, and he did so by articulating the theory of levers.  With some focused energy and a well positioned lever, Archimedes asserted that he could change  the world.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you to be successful you need to focus your energy (this session) and understand your levers (next few sessions)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 is essential for impact</a:t>
            </a:r>
          </a:p>
          <a:p>
            <a:r>
              <a:rPr lang="en-US" dirty="0" smtClean="0"/>
              <a:t>Archimedes famously suggested that with focus applied</a:t>
            </a:r>
            <a:r>
              <a:rPr lang="en-US" baseline="0" dirty="0" smtClean="0"/>
              <a:t> to a lever, he could move the world.  (This was a slight exaggeration, but Archimedes would likely have been successful if he applied for senior academic promotion.)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B49A-437F-4D32-93DE-9F6BEF93A8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1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EEDAC6-904C-CA49-8628-E4D7FF95E2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2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change the world.</a:t>
            </a:r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Creative professional activity is about making the world a little bit better.</a:t>
            </a:r>
          </a:p>
          <a:p>
            <a:endParaRPr lang="en-US" baseline="0" dirty="0" smtClean="0"/>
          </a:p>
          <a:p>
            <a:r>
              <a:rPr lang="en-US" dirty="0" smtClean="0"/>
              <a:t>Archimedes</a:t>
            </a:r>
            <a:r>
              <a:rPr lang="en-US" baseline="0" dirty="0" smtClean="0"/>
              <a:t> also wanted to change the world, and he did so by articulating the theory of levers.  With some focused energy and a well positioned lever, Archimedes asserted that he could change  the world.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you to be successful you need to focus your energy (this session) and understand your levers (next few sessions)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 is essential for impact</a:t>
            </a:r>
          </a:p>
          <a:p>
            <a:r>
              <a:rPr lang="en-US" dirty="0" smtClean="0"/>
              <a:t>Archimedes famously suggested that with focus applied</a:t>
            </a:r>
            <a:r>
              <a:rPr lang="en-US" baseline="0" dirty="0" smtClean="0"/>
              <a:t> to a lever, he could move the world.  (This was a slight exaggeration, but Archimedes would likely have been successful if he applied for senior academic promotion.)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B49A-437F-4D32-93DE-9F6BEF93A8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13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challenge for EQUIP is that impact might not be defined the same way at each institution.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A6A7-E8F7-4522-9D2E-4F56EE81E3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0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EEDAC6-904C-CA49-8628-E4D7FF95E2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8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EEDAC6-904C-CA49-8628-E4D7FF95E28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1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EEDAC6-904C-CA49-8628-E4D7FF95E2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06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9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39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9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9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9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F75570-0662-A645-B7A1-19039DC09F66}" type="slidenum">
              <a:rPr lang="en-US" sz="1200">
                <a:solidFill>
                  <a:srgbClr val="000000"/>
                </a:solidFill>
              </a:rPr>
              <a:pPr/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2690" y="227019"/>
            <a:ext cx="11578167" cy="5532437"/>
          </a:xfrm>
          <a:prstGeom prst="rect">
            <a:avLst/>
          </a:prstGeom>
          <a:solidFill>
            <a:srgbClr val="001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2400" smtClean="0">
              <a:solidFill>
                <a:srgbClr val="000000"/>
              </a:solidFill>
              <a:ea typeface="ヒラギノ角ゴ Pro W3" pitchFamily="-84" charset="-128"/>
              <a:cs typeface="+mn-cs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02690" y="5918200"/>
            <a:ext cx="11578167" cy="0"/>
          </a:xfrm>
          <a:prstGeom prst="line">
            <a:avLst/>
          </a:prstGeom>
          <a:noFill/>
          <a:ln w="9525">
            <a:solidFill>
              <a:srgbClr val="0019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2687" y="609600"/>
            <a:ext cx="11178116" cy="25146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2687" y="3124200"/>
            <a:ext cx="11178116" cy="2209800"/>
          </a:xfrm>
        </p:spPr>
        <p:txBody>
          <a:bodyPr/>
          <a:lstStyle>
            <a:lvl1pPr marL="0" indent="55563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2" descr="PPT wordmar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6035680"/>
            <a:ext cx="28559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39C15-CA7D-0B40-A0BE-78CB0E128490}" type="datetimeFigureOut">
              <a:rPr lang="en-US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F07C4-7CEF-E641-B075-0920B0197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1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256439" y="6467475"/>
            <a:ext cx="3259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>
              <a:defRPr/>
            </a:pPr>
            <a:endParaRPr lang="en-US" altLang="en-US" sz="1200" smtClean="0">
              <a:solidFill>
                <a:srgbClr val="878787"/>
              </a:solidFill>
              <a:latin typeface="Calibri" pitchFamily="-108" charset="0"/>
              <a:cs typeface="+mn-cs"/>
              <a:sym typeface="Calibri" pitchFamily="-108" charset="0"/>
            </a:endParaRPr>
          </a:p>
        </p:txBody>
      </p:sp>
      <p:pic>
        <p:nvPicPr>
          <p:cNvPr id="3" name="Picture 18" descr="Aspire deck_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9" descr="Aspire_tag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24630"/>
            <a:ext cx="3657600" cy="19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 descr="Log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373" y="6129345"/>
            <a:ext cx="310303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/>
          </p:cNvSpPr>
          <p:nvPr/>
        </p:nvSpPr>
        <p:spPr bwMode="auto">
          <a:xfrm>
            <a:off x="7721600" y="381001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2400" smtClean="0">
                <a:solidFill>
                  <a:srgbClr val="FFFFFF"/>
                </a:solidFill>
                <a:latin typeface="Verdana" charset="0"/>
                <a:cs typeface="+mn-cs"/>
                <a:sym typeface="Verdana" charset="0"/>
              </a:rPr>
              <a:t>Section Header</a:t>
            </a:r>
            <a:br>
              <a:rPr lang="en-US" altLang="en-US" sz="2400" smtClean="0">
                <a:solidFill>
                  <a:srgbClr val="FFFFFF"/>
                </a:solidFill>
                <a:latin typeface="Verdana" charset="0"/>
                <a:cs typeface="+mn-cs"/>
                <a:sym typeface="Verdana" charset="0"/>
              </a:rPr>
            </a:br>
            <a:endParaRPr lang="en-US" altLang="en-US" sz="2400" smtClean="0">
              <a:solidFill>
                <a:srgbClr val="FFFFFF"/>
              </a:solidFill>
              <a:latin typeface="Verdana" charset="0"/>
              <a:cs typeface="+mn-cs"/>
              <a:sym typeface="Verdana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1256439" y="6467475"/>
            <a:ext cx="3259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>
              <a:defRPr/>
            </a:pPr>
            <a:endParaRPr lang="en-US" altLang="en-US" sz="1200" smtClean="0">
              <a:solidFill>
                <a:srgbClr val="878787"/>
              </a:solidFill>
              <a:latin typeface="Calibri" pitchFamily="-108" charset="0"/>
              <a:cs typeface="+mn-cs"/>
              <a:sym typeface="Calibri" pitchFamily="-108" charset="0"/>
            </a:endParaRPr>
          </a:p>
        </p:txBody>
      </p:sp>
      <p:pic>
        <p:nvPicPr>
          <p:cNvPr id="8" name="Picture 18" descr="Aspire deck_head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 descr="Aspire_taglin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24630"/>
            <a:ext cx="3657600" cy="19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Logo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373" y="6129345"/>
            <a:ext cx="310303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 userDrawn="1"/>
        </p:nvSpPr>
        <p:spPr bwMode="auto">
          <a:xfrm>
            <a:off x="3009903" y="381001"/>
            <a:ext cx="8750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2400" dirty="0" smtClean="0">
                <a:solidFill>
                  <a:srgbClr val="FFFFFF"/>
                </a:solidFill>
                <a:latin typeface="Verdana" charset="0"/>
                <a:cs typeface="+mn-cs"/>
                <a:sym typeface="Verdana" charset="0"/>
              </a:rPr>
              <a:t>Integrating QIPS into Medical Education </a:t>
            </a:r>
          </a:p>
        </p:txBody>
      </p:sp>
    </p:spTree>
    <p:extLst>
      <p:ext uri="{BB962C8B-B14F-4D97-AF65-F5344CB8AC3E}">
        <p14:creationId xmlns:p14="http://schemas.microsoft.com/office/powerpoint/2010/main" val="200502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46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2690" y="455614"/>
            <a:ext cx="11578167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2690" y="1295405"/>
            <a:ext cx="11578167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302690" y="5918200"/>
            <a:ext cx="11578167" cy="0"/>
          </a:xfrm>
          <a:prstGeom prst="line">
            <a:avLst/>
          </a:prstGeom>
          <a:noFill/>
          <a:ln w="9525">
            <a:solidFill>
              <a:srgbClr val="0019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2" descr="PPT wordmark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6035680"/>
            <a:ext cx="28559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4" r:id="rId2"/>
    <p:sldLayoutId id="2147484775" r:id="rId3"/>
    <p:sldLayoutId id="2147484780" r:id="rId4"/>
  </p:sldLayoutIdLst>
  <p:timing>
    <p:tnLst>
      <p:par>
        <p:cTn id="1" dur="indefinite" restart="never" nodeType="tmRoot"/>
      </p:par>
    </p:tnLst>
  </p:timing>
  <p:txStyles>
    <p:titleStyle>
      <a:lvl1pPr marL="55563" indent="-55563" algn="l" rtl="0" eaLnBrk="0" fontAlgn="base" hangingPunct="0">
        <a:spcBef>
          <a:spcPct val="0"/>
        </a:spcBef>
        <a:spcAft>
          <a:spcPct val="0"/>
        </a:spcAft>
        <a:defRPr sz="4400" b="0" i="0">
          <a:solidFill>
            <a:srgbClr val="001948"/>
          </a:solidFill>
          <a:latin typeface="Calibri Light" charset="0"/>
          <a:ea typeface="Calibri Light" charset="0"/>
          <a:cs typeface="Calibri Light" charset="0"/>
        </a:defRPr>
      </a:lvl1pPr>
      <a:lvl2pPr marL="55563" indent="-55563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  <a:cs typeface="ヒラギノ角ゴ Pro W3" charset="0"/>
        </a:defRPr>
      </a:lvl2pPr>
      <a:lvl3pPr marL="55563" indent="-55563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  <a:cs typeface="ヒラギノ角ゴ Pro W3" charset="0"/>
        </a:defRPr>
      </a:lvl3pPr>
      <a:lvl4pPr marL="55563" indent="-55563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  <a:cs typeface="ヒラギノ角ゴ Pro W3" charset="0"/>
        </a:defRPr>
      </a:lvl4pPr>
      <a:lvl5pPr marL="55563" indent="-55563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  <a:cs typeface="ヒラギノ角ゴ Pro W3" charset="0"/>
        </a:defRPr>
      </a:lvl5pPr>
      <a:lvl6pPr marL="512763" algn="l" rtl="0" fontAlgn="base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6pPr>
      <a:lvl7pPr marL="969963" algn="l" rtl="0" fontAlgn="base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7pPr>
      <a:lvl8pPr marL="1427163" algn="l" rtl="0" fontAlgn="base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8pPr>
      <a:lvl9pPr marL="1884363" algn="l" rtl="0" fontAlgn="base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9pPr>
    </p:titleStyle>
    <p:bodyStyle>
      <a:lvl1pPr marL="342900" indent="-28733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1948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1948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1948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1948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2687" y="266328"/>
            <a:ext cx="11178116" cy="2514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Focus and Impact</a:t>
            </a: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2687" y="3124200"/>
            <a:ext cx="11178116" cy="592832"/>
          </a:xfrm>
        </p:spPr>
        <p:txBody>
          <a:bodyPr/>
          <a:lstStyle/>
          <a:p>
            <a:r>
              <a:rPr lang="en-US" dirty="0" smtClean="0"/>
              <a:t>Senior Promotion Workshop   Nov 22 2019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5360" y="4149080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alibri Light"/>
                <a:ea typeface="Calibri Light" charset="0"/>
                <a:cs typeface="Calibri Light" charset="0"/>
              </a:rPr>
              <a:t>Edward Etchells, MD FRCPC MSc</a:t>
            </a:r>
          </a:p>
          <a:p>
            <a:r>
              <a:rPr lang="en-US" sz="1600" dirty="0">
                <a:solidFill>
                  <a:schemeClr val="bg1"/>
                </a:solidFill>
                <a:latin typeface="Calibri Light"/>
              </a:rPr>
              <a:t>Senior Mentor, </a:t>
            </a:r>
            <a:r>
              <a:rPr lang="en-US" sz="1600" dirty="0" smtClean="0">
                <a:solidFill>
                  <a:schemeClr val="bg1"/>
                </a:solidFill>
                <a:latin typeface="Calibri Light"/>
              </a:rPr>
              <a:t>Centre for Quality Improvement and Patient Safety (CQUIPS)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 Light"/>
              </a:rPr>
              <a:t>Mentorship Coordinator, Division of General Internal Medicine</a:t>
            </a:r>
            <a:endParaRPr lang="en-US" sz="1600" dirty="0">
              <a:solidFill>
                <a:schemeClr val="bg1"/>
              </a:solidFill>
              <a:latin typeface="Calibri Light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 Light"/>
              </a:rPr>
              <a:t>Department of Medicine, University of Toronto</a:t>
            </a:r>
            <a:endParaRPr lang="en-US" sz="1600" dirty="0">
              <a:solidFill>
                <a:schemeClr val="bg1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1252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joined the ISMP-C in 2015.  I led the QI subcommittee on MedRec.  We secured grants from CSIM to address unintentional medication discrepancies with a focus on SGLT2 inhibitors, and CYP3A4 inducers.  We wrote papers in CJGIM, JGIM, AIM and AJM.  I gave the plenary lecture at CSIM in </a:t>
            </a:r>
            <a:r>
              <a:rPr lang="en-US" dirty="0" smtClean="0"/>
              <a:t>Hamilton and London.  </a:t>
            </a:r>
            <a:r>
              <a:rPr lang="en-US" dirty="0" smtClean="0"/>
              <a:t>I have worked with F. Crabtree, BJ Wilks and A. Punter on educational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5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smtClean="0"/>
              <a:t>Your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2" indent="0">
              <a:buNone/>
            </a:pPr>
            <a:r>
              <a:rPr lang="en-US" dirty="0" smtClean="0"/>
              <a:t>1. Make </a:t>
            </a:r>
            <a:r>
              <a:rPr lang="en-US" dirty="0"/>
              <a:t>the reviewer’s job easy</a:t>
            </a:r>
          </a:p>
          <a:p>
            <a:pPr lvl="1"/>
            <a:r>
              <a:rPr lang="en-US" dirty="0" smtClean="0"/>
              <a:t>Start </a:t>
            </a:r>
            <a:r>
              <a:rPr lang="en-US" dirty="0"/>
              <a:t>with </a:t>
            </a:r>
            <a:r>
              <a:rPr lang="en-US" dirty="0" smtClean="0"/>
              <a:t>impact </a:t>
            </a:r>
            <a:r>
              <a:rPr lang="en-US" dirty="0" smtClean="0"/>
              <a:t>summary statements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jargon</a:t>
            </a:r>
          </a:p>
          <a:p>
            <a:pPr lvl="1"/>
            <a:r>
              <a:rPr lang="en-US" dirty="0" smtClean="0"/>
              <a:t>Few or no abbreviations</a:t>
            </a:r>
            <a:endParaRPr lang="en-US" dirty="0"/>
          </a:p>
          <a:p>
            <a:pPr lvl="1"/>
            <a:r>
              <a:rPr lang="en-US" dirty="0" smtClean="0"/>
              <a:t>State the scope clearly.  (London…Hamilton?)</a:t>
            </a:r>
            <a:br>
              <a:rPr lang="en-US" dirty="0" smtClean="0"/>
            </a:br>
            <a:endParaRPr lang="en-US" dirty="0" smtClean="0"/>
          </a:p>
          <a:p>
            <a:pPr marL="55562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Tell </a:t>
            </a:r>
            <a:r>
              <a:rPr lang="en-US" dirty="0"/>
              <a:t>your </a:t>
            </a:r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story line(s) weave around your focus</a:t>
            </a:r>
            <a:endParaRPr lang="en-US" dirty="0" smtClean="0"/>
          </a:p>
          <a:p>
            <a:pPr marL="5556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13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– Impact summary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278887"/>
            <a:ext cx="10272464" cy="44180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 smtClean="0"/>
              <a:t>2015 I have given 3 provincial invited presentations, participated in 1 national guidelines committee, and shared educational material with 4 international medical </a:t>
            </a:r>
            <a:r>
              <a:rPr lang="en-US" dirty="0" smtClean="0"/>
              <a:t>educators.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7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– Tell 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2015 I did </a:t>
            </a:r>
            <a:r>
              <a:rPr lang="en-US" dirty="0" smtClean="0"/>
              <a:t>an drug safety audit </a:t>
            </a:r>
            <a:r>
              <a:rPr lang="en-US" dirty="0"/>
              <a:t>at </a:t>
            </a:r>
            <a:r>
              <a:rPr lang="en-US" dirty="0" smtClean="0"/>
              <a:t>Sunnybrook, Toronto.  We found many errors at the time of admission.  The results led to a change in pharmacy staffing and discharge summary formats at Sunnybrook.  We presented the audit at a 2016 national drug safety meeting.  We shared our audit methods with colleagues in three Canadian cities and one American city.</a:t>
            </a:r>
          </a:p>
          <a:p>
            <a:pPr marL="555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6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 smtClean="0"/>
              <a:t>not try to pigeon hole activities into the three ‘categories’ of CPA.</a:t>
            </a:r>
          </a:p>
        </p:txBody>
      </p:sp>
    </p:spTree>
    <p:extLst>
      <p:ext uri="{BB962C8B-B14F-4D97-AF65-F5344CB8AC3E}">
        <p14:creationId xmlns:p14="http://schemas.microsoft.com/office/powerpoint/2010/main" val="381024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#2 -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impact</a:t>
            </a:r>
            <a:endParaRPr lang="en-US" dirty="0" smtClean="0"/>
          </a:p>
          <a:p>
            <a:pPr lvl="1"/>
            <a:r>
              <a:rPr lang="en-US" dirty="0" smtClean="0"/>
              <a:t>Start with a </a:t>
            </a:r>
            <a:r>
              <a:rPr lang="en-US" dirty="0" smtClean="0"/>
              <a:t>impact summary</a:t>
            </a:r>
          </a:p>
          <a:p>
            <a:pPr lvl="2"/>
            <a:r>
              <a:rPr lang="en-US" dirty="0" smtClean="0"/>
              <a:t>Leave the #s blank, fill them in later</a:t>
            </a:r>
            <a:endParaRPr lang="en-US" dirty="0" smtClean="0"/>
          </a:p>
          <a:p>
            <a:pPr lvl="1"/>
            <a:r>
              <a:rPr lang="en-US" dirty="0" smtClean="0"/>
              <a:t>Tell your </a:t>
            </a:r>
            <a:r>
              <a:rPr lang="en-US" dirty="0" smtClean="0"/>
              <a:t>story</a:t>
            </a:r>
          </a:p>
          <a:p>
            <a:pPr lvl="2"/>
            <a:r>
              <a:rPr lang="en-US" dirty="0" smtClean="0"/>
              <a:t>There may be more than one story line around your focus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each story line</a:t>
            </a:r>
            <a:r>
              <a:rPr lang="en-US" dirty="0" smtClean="0"/>
              <a:t>, cite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Evidence of impact </a:t>
            </a:r>
            <a:endParaRPr lang="en-US" dirty="0" smtClean="0"/>
          </a:p>
          <a:p>
            <a:pPr lvl="2"/>
            <a:r>
              <a:rPr lang="en-US" dirty="0" smtClean="0"/>
              <a:t>Scope </a:t>
            </a:r>
            <a:r>
              <a:rPr lang="en-US" dirty="0" smtClean="0"/>
              <a:t>of impact</a:t>
            </a:r>
          </a:p>
          <a:p>
            <a:r>
              <a:rPr lang="en-CA" dirty="0" smtClean="0"/>
              <a:t>3 minutes then pair and share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2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089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marL="57150" indent="0"/>
            <a:r>
              <a:rPr lang="en-US" dirty="0" smtClean="0"/>
              <a:t>Edward Etchells, MD FRCPC MSc</a:t>
            </a:r>
            <a:br>
              <a:rPr lang="en-US" dirty="0" smtClean="0"/>
            </a:br>
            <a:r>
              <a:rPr lang="en-US" u="sng" dirty="0" smtClean="0"/>
              <a:t>edward.etchells@sunnybrook.ca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38615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0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Focus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90" y="1556792"/>
            <a:ext cx="11578167" cy="4418013"/>
          </a:xfrm>
        </p:spPr>
        <p:txBody>
          <a:bodyPr/>
          <a:lstStyle/>
          <a:p>
            <a:pPr marL="55562" indent="0">
              <a:buNone/>
            </a:pPr>
            <a:endParaRPr lang="en-CA" sz="2800" i="1" dirty="0">
              <a:solidFill>
                <a:srgbClr val="0B55FF"/>
              </a:solidFill>
            </a:endParaRPr>
          </a:p>
          <a:p>
            <a:pPr marL="55562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My focus is using Rx vigilance and staffing redesign to reduce potentially harmful medication errors during prospective and retrospective medication reconciliation, as mandated by ISMP-C and the SHM.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the reader into your </a:t>
            </a:r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Tell a patient story in plain language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No abbreviations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jargon</a:t>
            </a:r>
          </a:p>
        </p:txBody>
      </p:sp>
    </p:spTree>
    <p:extLst>
      <p:ext uri="{BB962C8B-B14F-4D97-AF65-F5344CB8AC3E}">
        <p14:creationId xmlns:p14="http://schemas.microsoft.com/office/powerpoint/2010/main" val="37667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Focus – Better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2" indent="0">
              <a:buNone/>
            </a:pPr>
            <a:endParaRPr lang="en-US" dirty="0" smtClean="0"/>
          </a:p>
          <a:p>
            <a:pPr marL="55562" indent="0">
              <a:buNone/>
            </a:pPr>
            <a:r>
              <a:rPr lang="en-US" dirty="0" smtClean="0"/>
              <a:t>Patients </a:t>
            </a:r>
            <a:r>
              <a:rPr lang="en-US" dirty="0"/>
              <a:t>might get the wrong medications when they are admitted or discharged from hospital.  </a:t>
            </a:r>
            <a:r>
              <a:rPr lang="en-US" dirty="0" smtClean="0"/>
              <a:t>This can cause harm to patients.  </a:t>
            </a:r>
          </a:p>
          <a:p>
            <a:pPr marL="55562" indent="0">
              <a:buNone/>
            </a:pPr>
            <a:endParaRPr lang="en-US" dirty="0"/>
          </a:p>
          <a:p>
            <a:pPr marL="55562" indent="0">
              <a:buNone/>
            </a:pPr>
            <a:r>
              <a:rPr lang="en-US" dirty="0" smtClean="0"/>
              <a:t>My scholarly focus </a:t>
            </a:r>
            <a:r>
              <a:rPr lang="en-US" dirty="0"/>
              <a:t>is reducing such </a:t>
            </a:r>
            <a:r>
              <a:rPr lang="en-US" dirty="0" smtClean="0"/>
              <a:t>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What is the focus of your </a:t>
            </a:r>
            <a:r>
              <a:rPr lang="en-US" dirty="0" smtClean="0"/>
              <a:t>scholarly work</a:t>
            </a:r>
            <a:r>
              <a:rPr lang="en-US" dirty="0"/>
              <a:t>? (Max. 250 words) 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 minutes then 2 minutes pair and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38615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Patient care is better because of your </a:t>
            </a:r>
            <a:r>
              <a:rPr lang="en-US" dirty="0" smtClean="0"/>
              <a:t>scholarly activity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090" y="428973"/>
            <a:ext cx="11578167" cy="839787"/>
          </a:xfrm>
        </p:spPr>
        <p:txBody>
          <a:bodyPr/>
          <a:lstStyle/>
          <a:p>
            <a:pPr marL="0" indent="1588"/>
            <a:r>
              <a:rPr lang="en-US" dirty="0" smtClean="0"/>
              <a:t>Activities/Evidence of Impact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090" y="1556792"/>
            <a:ext cx="11578167" cy="4418013"/>
          </a:xfrm>
        </p:spPr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3600" dirty="0" smtClean="0"/>
              <a:t>Almost  Anything!</a:t>
            </a:r>
          </a:p>
          <a:p>
            <a:r>
              <a:rPr lang="en-US" sz="3600" dirty="0" smtClean="0"/>
              <a:t>Examples: page </a:t>
            </a:r>
            <a:r>
              <a:rPr lang="en-US" sz="3600" dirty="0"/>
              <a:t>17, U of T Manual for Academic </a:t>
            </a:r>
            <a:r>
              <a:rPr lang="en-US" sz="3600" dirty="0" smtClean="0"/>
              <a:t>Promotion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49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diology_Design 1 (2)">
  <a:themeElements>
    <a:clrScheme name="Cardiology_Design 1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diology_Design 1 (2)">
      <a:majorFont>
        <a:latin typeface="Centaur MT"/>
        <a:ea typeface="ヒラギノ角ゴ Pro W3"/>
        <a:cs typeface=""/>
      </a:majorFont>
      <a:minorFont>
        <a:latin typeface="Centaur M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Cardiology_Design 1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ASPIRE_powerpoint template</Template>
  <TotalTime>20023</TotalTime>
  <Words>751</Words>
  <Application>Microsoft Office PowerPoint</Application>
  <PresentationFormat>Custom</PresentationFormat>
  <Paragraphs>108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Cardiology_Design 1 (2)</vt:lpstr>
      <vt:lpstr>      Focus and Impact</vt:lpstr>
      <vt:lpstr>PowerPoint Presentation</vt:lpstr>
      <vt:lpstr>My Focus</vt:lpstr>
      <vt:lpstr>Focus</vt:lpstr>
      <vt:lpstr>My Focus – Better Version</vt:lpstr>
      <vt:lpstr>Activity #1 </vt:lpstr>
      <vt:lpstr>PowerPoint Presentation</vt:lpstr>
      <vt:lpstr>Impact</vt:lpstr>
      <vt:lpstr>Activities/Evidence of Impact  </vt:lpstr>
      <vt:lpstr>My impact</vt:lpstr>
      <vt:lpstr>Describe Your Impact</vt:lpstr>
      <vt:lpstr>Better – Impact summary statement</vt:lpstr>
      <vt:lpstr>Better – Tell your story</vt:lpstr>
      <vt:lpstr>One More Tip</vt:lpstr>
      <vt:lpstr>Activity #2 - Impact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 of your Business</dc:creator>
  <cp:lastModifiedBy>Etchells, Dr. Edward</cp:lastModifiedBy>
  <cp:revision>598</cp:revision>
  <cp:lastPrinted>2014-10-07T14:35:49Z</cp:lastPrinted>
  <dcterms:created xsi:type="dcterms:W3CDTF">2011-04-28T22:35:11Z</dcterms:created>
  <dcterms:modified xsi:type="dcterms:W3CDTF">2019-11-21T21:33:13Z</dcterms:modified>
</cp:coreProperties>
</file>